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7" r:id="rId2"/>
    <p:sldId id="258" r:id="rId3"/>
    <p:sldId id="256" r:id="rId4"/>
    <p:sldId id="259" r:id="rId5"/>
    <p:sldId id="260" r:id="rId6"/>
    <p:sldId id="261" r:id="rId7"/>
    <p:sldId id="262" r:id="rId8"/>
    <p:sldId id="263" r:id="rId9"/>
    <p:sldId id="265" r:id="rId10"/>
    <p:sldId id="264"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51" autoAdjust="0"/>
    <p:restoredTop sz="94660"/>
  </p:normalViewPr>
  <p:slideViewPr>
    <p:cSldViewPr snapToGrid="0">
      <p:cViewPr varScale="1">
        <p:scale>
          <a:sx n="79" d="100"/>
          <a:sy n="79" d="100"/>
        </p:scale>
        <p:origin x="100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E5DD66-85DD-4B8C-98AA-F4A7B39CBB17}" type="datetimeFigureOut">
              <a:rPr lang="en-AU" smtClean="0"/>
              <a:t>4/10/2024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B1A3F5-0077-4248-9A75-8D92C2A649BE}" type="slidenum">
              <a:rPr lang="en-AU" smtClean="0"/>
              <a:t>‹#›</a:t>
            </a:fld>
            <a:endParaRPr lang="en-AU"/>
          </a:p>
        </p:txBody>
      </p:sp>
    </p:spTree>
    <p:extLst>
      <p:ext uri="{BB962C8B-B14F-4D97-AF65-F5344CB8AC3E}">
        <p14:creationId xmlns:p14="http://schemas.microsoft.com/office/powerpoint/2010/main" val="218350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AB1A3F5-0077-4248-9A75-8D92C2A649BE}" type="slidenum">
              <a:rPr lang="en-AU" smtClean="0"/>
              <a:t>5</a:t>
            </a:fld>
            <a:endParaRPr lang="en-AU"/>
          </a:p>
        </p:txBody>
      </p:sp>
    </p:spTree>
    <p:extLst>
      <p:ext uri="{BB962C8B-B14F-4D97-AF65-F5344CB8AC3E}">
        <p14:creationId xmlns:p14="http://schemas.microsoft.com/office/powerpoint/2010/main" val="2496186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D1A8F-84D8-C41F-C0E5-7EEFC44459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7914DA8B-1148-67DC-37AD-863EFC9746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00445026-A899-470F-4847-9E31A6942FE4}"/>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5" name="Footer Placeholder 4">
            <a:extLst>
              <a:ext uri="{FF2B5EF4-FFF2-40B4-BE49-F238E27FC236}">
                <a16:creationId xmlns:a16="http://schemas.microsoft.com/office/drawing/2014/main" id="{E2FB6182-9B55-826A-45C5-FA002BF209C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3788BAF-0371-E415-054A-3818F395472F}"/>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373187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34AF6-CAE2-C012-3BFF-836E049BD8E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B75F9D1-8FB2-4BCA-D0A4-6E16F83FEC5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CE849B9-2507-C4CF-C5A0-D15ACB825E71}"/>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5" name="Footer Placeholder 4">
            <a:extLst>
              <a:ext uri="{FF2B5EF4-FFF2-40B4-BE49-F238E27FC236}">
                <a16:creationId xmlns:a16="http://schemas.microsoft.com/office/drawing/2014/main" id="{41BB4D61-5A4C-CE9B-9F3D-25746729E02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0A8B1C3-545E-6C69-7B6A-D2134257E2F7}"/>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558453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7660F2-74AB-0ECB-773E-903A7AB06A5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AAE871E6-703C-D6E6-B210-9ADC719A29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B561F9B-6129-3B5D-807E-BCA409D59EED}"/>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5" name="Footer Placeholder 4">
            <a:extLst>
              <a:ext uri="{FF2B5EF4-FFF2-40B4-BE49-F238E27FC236}">
                <a16:creationId xmlns:a16="http://schemas.microsoft.com/office/drawing/2014/main" id="{35207560-D163-B0F4-449F-E937B82FCC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465DDE8-E405-6CCC-B3C1-780EF7B4F678}"/>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41976703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47135-9AA5-9EE2-6A1D-5F0C6E053F94}"/>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8100298A-23B3-D77B-8B9B-DE3598E24D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2962F04-8D3E-09CC-D8CC-0F127160FE90}"/>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5" name="Footer Placeholder 4">
            <a:extLst>
              <a:ext uri="{FF2B5EF4-FFF2-40B4-BE49-F238E27FC236}">
                <a16:creationId xmlns:a16="http://schemas.microsoft.com/office/drawing/2014/main" id="{43C869CD-8EAD-CCBA-CDDE-8BBA8D66EF6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4C7954B-F62C-B55B-946D-39A8441507A2}"/>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3735367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77FBB-E8C1-27C5-BF14-BB26CC853CD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16DDEB1A-D18E-9892-9B51-39B9113B214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9C149D-3F03-3571-AC2A-C8D7F71A6F8C}"/>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5" name="Footer Placeholder 4">
            <a:extLst>
              <a:ext uri="{FF2B5EF4-FFF2-40B4-BE49-F238E27FC236}">
                <a16:creationId xmlns:a16="http://schemas.microsoft.com/office/drawing/2014/main" id="{AF845644-13B8-DA9A-ADC9-7AE9A278CBD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739DC8-460D-60FE-53E9-0B68DAF91924}"/>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3068913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04B29-62AA-2033-159E-16F029629969}"/>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1C6761B1-86FF-1AF2-E47B-D50A9DE48AB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C997C07-20DB-E3CF-F691-6A90D179A6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95674E4-E644-C733-2F3D-8BA124549637}"/>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6" name="Footer Placeholder 5">
            <a:extLst>
              <a:ext uri="{FF2B5EF4-FFF2-40B4-BE49-F238E27FC236}">
                <a16:creationId xmlns:a16="http://schemas.microsoft.com/office/drawing/2014/main" id="{8B6BEE45-4372-0FC3-5746-E959BA49AD2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DEB9561-5784-B940-DA37-F0C89446E02D}"/>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3031849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C4097-EBDF-5870-0796-8DC6518719A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DEAFCE69-3D26-973E-1578-C8A43ED82E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C9A6682-89FC-B28D-0487-A65E6BDAFB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B78C3563-EE91-4FBD-75BD-50A554EB0A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B5C0B55-2E22-59FD-6F99-69B1941AC3A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33FFD52A-2242-C50B-9DD6-6C0DEA0E5E11}"/>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8" name="Footer Placeholder 7">
            <a:extLst>
              <a:ext uri="{FF2B5EF4-FFF2-40B4-BE49-F238E27FC236}">
                <a16:creationId xmlns:a16="http://schemas.microsoft.com/office/drawing/2014/main" id="{01A325A8-4DE8-D0D5-1806-E8453375D48F}"/>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41ED6E7-224F-C4E9-AD3F-CA3E45F8C128}"/>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118384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134E-9E18-561C-DE03-2AD89721EF56}"/>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D13E4B22-1032-E6FE-6F87-C06DC842CF8C}"/>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4" name="Footer Placeholder 3">
            <a:extLst>
              <a:ext uri="{FF2B5EF4-FFF2-40B4-BE49-F238E27FC236}">
                <a16:creationId xmlns:a16="http://schemas.microsoft.com/office/drawing/2014/main" id="{4E85BB9A-1E7A-D0DE-2728-41F538A406D4}"/>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AB00AA99-1203-E37E-B7F4-F651FC09558A}"/>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1791184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CF5115-3A92-3F32-7C9E-E690EF1C48F4}"/>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3" name="Footer Placeholder 2">
            <a:extLst>
              <a:ext uri="{FF2B5EF4-FFF2-40B4-BE49-F238E27FC236}">
                <a16:creationId xmlns:a16="http://schemas.microsoft.com/office/drawing/2014/main" id="{EBC596A3-5B7B-C4A3-27DC-0318FB0B5431}"/>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A2C3B2D5-92BB-143F-3D00-196783570E83}"/>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2916824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E5D4B-C1AF-C6A6-AFDC-27CB0BF385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23E10B8A-7069-62CE-74D0-825056431E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3534506-C234-C23E-57C8-8D0260F2A8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7C4A56-C672-6A8B-3716-ECD23FD476B4}"/>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6" name="Footer Placeholder 5">
            <a:extLst>
              <a:ext uri="{FF2B5EF4-FFF2-40B4-BE49-F238E27FC236}">
                <a16:creationId xmlns:a16="http://schemas.microsoft.com/office/drawing/2014/main" id="{D3190501-9E04-C7FC-F26E-C20CD64BBCDF}"/>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9BB91E3-B7C2-6792-9BE4-A7923B21CFD2}"/>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3662838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AD46F-467E-3A46-626B-1DDA06088E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EA6159C-7C9B-52D7-020B-00515E0B8E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23E2D819-CAC1-CCA7-C708-C34EFAF4CE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D57A20-6D1B-BC6F-8789-3CD2EE04DFF7}"/>
              </a:ext>
            </a:extLst>
          </p:cNvPr>
          <p:cNvSpPr>
            <a:spLocks noGrp="1"/>
          </p:cNvSpPr>
          <p:nvPr>
            <p:ph type="dt" sz="half" idx="10"/>
          </p:nvPr>
        </p:nvSpPr>
        <p:spPr/>
        <p:txBody>
          <a:bodyPr/>
          <a:lstStyle/>
          <a:p>
            <a:fld id="{EF499030-AAA7-4C0E-BAD0-CAEFD170541C}" type="datetimeFigureOut">
              <a:rPr lang="en-AU" smtClean="0"/>
              <a:t>4/10/2024</a:t>
            </a:fld>
            <a:endParaRPr lang="en-AU"/>
          </a:p>
        </p:txBody>
      </p:sp>
      <p:sp>
        <p:nvSpPr>
          <p:cNvPr id="6" name="Footer Placeholder 5">
            <a:extLst>
              <a:ext uri="{FF2B5EF4-FFF2-40B4-BE49-F238E27FC236}">
                <a16:creationId xmlns:a16="http://schemas.microsoft.com/office/drawing/2014/main" id="{FF25FB4F-4DDF-EAD8-FD26-87C3B3ABF84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1D25F210-0B26-7CB0-A858-E0F076B2BB81}"/>
              </a:ext>
            </a:extLst>
          </p:cNvPr>
          <p:cNvSpPr>
            <a:spLocks noGrp="1"/>
          </p:cNvSpPr>
          <p:nvPr>
            <p:ph type="sldNum" sz="quarter" idx="12"/>
          </p:nvPr>
        </p:nvSpPr>
        <p:spPr/>
        <p:txBody>
          <a:bodyPr/>
          <a:lstStyle/>
          <a:p>
            <a:fld id="{1B5EE358-9F72-4C08-9823-A864A5B25702}" type="slidenum">
              <a:rPr lang="en-AU" smtClean="0"/>
              <a:t>‹#›</a:t>
            </a:fld>
            <a:endParaRPr lang="en-AU"/>
          </a:p>
        </p:txBody>
      </p:sp>
    </p:spTree>
    <p:extLst>
      <p:ext uri="{BB962C8B-B14F-4D97-AF65-F5344CB8AC3E}">
        <p14:creationId xmlns:p14="http://schemas.microsoft.com/office/powerpoint/2010/main" val="26330859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C87604-8198-2102-371F-C224D95DAC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C14EEEC-89D0-FE38-1872-34B00B8138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8729121-0C78-3A20-0E44-C147CE17DA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F499030-AAA7-4C0E-BAD0-CAEFD170541C}" type="datetimeFigureOut">
              <a:rPr lang="en-AU" smtClean="0"/>
              <a:t>4/10/2024</a:t>
            </a:fld>
            <a:endParaRPr lang="en-AU"/>
          </a:p>
        </p:txBody>
      </p:sp>
      <p:sp>
        <p:nvSpPr>
          <p:cNvPr id="5" name="Footer Placeholder 4">
            <a:extLst>
              <a:ext uri="{FF2B5EF4-FFF2-40B4-BE49-F238E27FC236}">
                <a16:creationId xmlns:a16="http://schemas.microsoft.com/office/drawing/2014/main" id="{FDD23B72-0A55-6A0D-7BA3-4763C62270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AC3F9F0B-6062-2633-F20D-9EDDB1AEF0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B5EE358-9F72-4C08-9823-A864A5B25702}" type="slidenum">
              <a:rPr lang="en-AU" smtClean="0"/>
              <a:t>‹#›</a:t>
            </a:fld>
            <a:endParaRPr lang="en-AU"/>
          </a:p>
        </p:txBody>
      </p:sp>
    </p:spTree>
    <p:extLst>
      <p:ext uri="{BB962C8B-B14F-4D97-AF65-F5344CB8AC3E}">
        <p14:creationId xmlns:p14="http://schemas.microsoft.com/office/powerpoint/2010/main" val="27227041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hyperlink" Target="https://learn.unity.com/"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tudent card on a table&#10;&#10;Description automatically generated">
            <a:extLst>
              <a:ext uri="{FF2B5EF4-FFF2-40B4-BE49-F238E27FC236}">
                <a16:creationId xmlns:a16="http://schemas.microsoft.com/office/drawing/2014/main" id="{EB204F25-CA5D-5E97-FBB8-37488682C806}"/>
              </a:ext>
            </a:extLst>
          </p:cNvPr>
          <p:cNvPicPr>
            <a:picLocks noChangeAspect="1"/>
          </p:cNvPicPr>
          <p:nvPr/>
        </p:nvPicPr>
        <p:blipFill>
          <a:blip r:embed="rId2"/>
          <a:srcRect l="10961" r="14039"/>
          <a:stretch/>
        </p:blipFill>
        <p:spPr>
          <a:xfrm rot="16200000">
            <a:off x="2663952" y="-2666999"/>
            <a:ext cx="6858000" cy="12191999"/>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A0F7ED7-DE26-92FF-9D04-D700E194D192}"/>
              </a:ext>
            </a:extLst>
          </p:cNvPr>
          <p:cNvSpPr txBox="1"/>
          <p:nvPr/>
        </p:nvSpPr>
        <p:spPr>
          <a:xfrm>
            <a:off x="1097280" y="325550"/>
            <a:ext cx="10058400" cy="3574778"/>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a:bodyPr>
          <a:lstStyle/>
          <a:p>
            <a:pPr algn="ctr">
              <a:lnSpc>
                <a:spcPct val="90000"/>
              </a:lnSpc>
              <a:spcBef>
                <a:spcPct val="0"/>
              </a:spcBef>
              <a:spcAft>
                <a:spcPts val="600"/>
              </a:spcAft>
            </a:pPr>
            <a:r>
              <a:rPr lang="en-US" sz="5200" b="1" dirty="0">
                <a:latin typeface="+mj-lt"/>
                <a:ea typeface="+mj-ea"/>
                <a:cs typeface="+mj-cs"/>
              </a:rPr>
              <a:t>Name : Tejinder Singh</a:t>
            </a:r>
          </a:p>
          <a:p>
            <a:pPr algn="ctr">
              <a:lnSpc>
                <a:spcPct val="90000"/>
              </a:lnSpc>
              <a:spcBef>
                <a:spcPct val="0"/>
              </a:spcBef>
              <a:spcAft>
                <a:spcPts val="600"/>
              </a:spcAft>
            </a:pPr>
            <a:r>
              <a:rPr lang="en-US" sz="5200" b="1" dirty="0">
                <a:latin typeface="+mj-lt"/>
                <a:ea typeface="+mj-ea"/>
                <a:cs typeface="+mj-cs"/>
              </a:rPr>
              <a:t>Student ID: 24057271</a:t>
            </a:r>
          </a:p>
          <a:p>
            <a:pPr algn="ctr">
              <a:lnSpc>
                <a:spcPct val="90000"/>
              </a:lnSpc>
              <a:spcBef>
                <a:spcPct val="0"/>
              </a:spcBef>
              <a:spcAft>
                <a:spcPts val="600"/>
              </a:spcAft>
            </a:pPr>
            <a:r>
              <a:rPr lang="en-US" sz="5200" b="1" dirty="0">
                <a:latin typeface="+mj-lt"/>
                <a:ea typeface="+mj-ea"/>
                <a:cs typeface="+mj-cs"/>
              </a:rPr>
              <a:t> </a:t>
            </a:r>
          </a:p>
          <a:p>
            <a:pPr algn="ctr">
              <a:lnSpc>
                <a:spcPct val="90000"/>
              </a:lnSpc>
              <a:spcBef>
                <a:spcPct val="0"/>
              </a:spcBef>
              <a:spcAft>
                <a:spcPts val="600"/>
              </a:spcAft>
            </a:pPr>
            <a:endParaRPr lang="en-US" sz="5200" b="1" dirty="0">
              <a:latin typeface="+mj-lt"/>
              <a:ea typeface="+mj-ea"/>
              <a:cs typeface="+mj-cs"/>
            </a:endParaRPr>
          </a:p>
          <a:p>
            <a:pPr algn="ctr">
              <a:lnSpc>
                <a:spcPct val="90000"/>
              </a:lnSpc>
              <a:spcBef>
                <a:spcPct val="0"/>
              </a:spcBef>
              <a:spcAft>
                <a:spcPts val="600"/>
              </a:spcAft>
            </a:pPr>
            <a:endParaRPr lang="en-US" sz="5200" b="1" dirty="0">
              <a:latin typeface="+mj-lt"/>
              <a:ea typeface="+mj-ea"/>
              <a:cs typeface="+mj-cs"/>
            </a:endParaRPr>
          </a:p>
        </p:txBody>
      </p:sp>
      <p:sp>
        <p:nvSpPr>
          <p:cNvPr id="6" name="TextBox 5">
            <a:extLst>
              <a:ext uri="{FF2B5EF4-FFF2-40B4-BE49-F238E27FC236}">
                <a16:creationId xmlns:a16="http://schemas.microsoft.com/office/drawing/2014/main" id="{D3D29011-6A22-4927-CF8C-1801C2D201D8}"/>
              </a:ext>
            </a:extLst>
          </p:cNvPr>
          <p:cNvSpPr txBox="1"/>
          <p:nvPr/>
        </p:nvSpPr>
        <p:spPr>
          <a:xfrm>
            <a:off x="2001952" y="5209011"/>
            <a:ext cx="9622601" cy="1323439"/>
          </a:xfrm>
          <a:prstGeom prst="rect">
            <a:avLst/>
          </a:prstGeom>
          <a:noFill/>
        </p:spPr>
        <p:txBody>
          <a:bodyPr wrap="square" rtlCol="0">
            <a:spAutoFit/>
          </a:bodyPr>
          <a:lstStyle/>
          <a:p>
            <a:r>
              <a:rPr lang="en-GB" sz="4000" b="1" dirty="0"/>
              <a:t>University: Southern cross university </a:t>
            </a:r>
          </a:p>
          <a:p>
            <a:r>
              <a:rPr lang="en-GB" sz="4000" b="1" dirty="0"/>
              <a:t>Unit Designing the user experience</a:t>
            </a:r>
            <a:endParaRPr lang="en-AU" sz="4000" b="1" dirty="0"/>
          </a:p>
        </p:txBody>
      </p:sp>
    </p:spTree>
    <p:extLst>
      <p:ext uri="{BB962C8B-B14F-4D97-AF65-F5344CB8AC3E}">
        <p14:creationId xmlns:p14="http://schemas.microsoft.com/office/powerpoint/2010/main" val="40144916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FC9628-DD1D-7728-67AF-A09D2A4C9B83}"/>
              </a:ext>
            </a:extLst>
          </p:cNvPr>
          <p:cNvSpPr txBox="1"/>
          <p:nvPr/>
        </p:nvSpPr>
        <p:spPr>
          <a:xfrm>
            <a:off x="1585609" y="807396"/>
            <a:ext cx="7869676" cy="3662541"/>
          </a:xfrm>
          <a:prstGeom prst="rect">
            <a:avLst/>
          </a:prstGeom>
          <a:noFill/>
        </p:spPr>
        <p:txBody>
          <a:bodyPr wrap="square" rtlCol="0">
            <a:spAutoFit/>
          </a:bodyPr>
          <a:lstStyle/>
          <a:p>
            <a:r>
              <a:rPr lang="en-GB" sz="6000" b="1" dirty="0"/>
              <a:t>Conclusion:</a:t>
            </a:r>
          </a:p>
          <a:p>
            <a:endParaRPr lang="en-AU" sz="6000" b="1" dirty="0"/>
          </a:p>
          <a:p>
            <a:r>
              <a:rPr lang="en-AU" sz="2800" b="1" dirty="0"/>
              <a:t>Last but not least, this is all about the  assessment 2  and 3 different and changes were made for the final project after carefully considering the feedback. </a:t>
            </a:r>
          </a:p>
        </p:txBody>
      </p:sp>
    </p:spTree>
    <p:extLst>
      <p:ext uri="{BB962C8B-B14F-4D97-AF65-F5344CB8AC3E}">
        <p14:creationId xmlns:p14="http://schemas.microsoft.com/office/powerpoint/2010/main" val="3757744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64B570-D476-4928-DC08-A57E5BF7D45E}"/>
              </a:ext>
            </a:extLst>
          </p:cNvPr>
          <p:cNvSpPr txBox="1"/>
          <p:nvPr/>
        </p:nvSpPr>
        <p:spPr>
          <a:xfrm>
            <a:off x="4260715" y="155642"/>
            <a:ext cx="6527259" cy="1015663"/>
          </a:xfrm>
          <a:prstGeom prst="rect">
            <a:avLst/>
          </a:prstGeom>
          <a:noFill/>
        </p:spPr>
        <p:txBody>
          <a:bodyPr wrap="square" rtlCol="0">
            <a:spAutoFit/>
          </a:bodyPr>
          <a:lstStyle/>
          <a:p>
            <a:r>
              <a:rPr lang="en-GB" sz="6000" b="1" dirty="0"/>
              <a:t>Reference</a:t>
            </a:r>
            <a:endParaRPr lang="en-AU" sz="6000" b="1" dirty="0"/>
          </a:p>
        </p:txBody>
      </p:sp>
      <p:sp>
        <p:nvSpPr>
          <p:cNvPr id="3" name="TextBox 2">
            <a:extLst>
              <a:ext uri="{FF2B5EF4-FFF2-40B4-BE49-F238E27FC236}">
                <a16:creationId xmlns:a16="http://schemas.microsoft.com/office/drawing/2014/main" id="{12A64008-599A-C1B1-35F3-3F8B2DD48617}"/>
              </a:ext>
            </a:extLst>
          </p:cNvPr>
          <p:cNvSpPr txBox="1"/>
          <p:nvPr/>
        </p:nvSpPr>
        <p:spPr>
          <a:xfrm>
            <a:off x="856034" y="2431915"/>
            <a:ext cx="9931940" cy="2862322"/>
          </a:xfrm>
          <a:prstGeom prst="rect">
            <a:avLst/>
          </a:prstGeom>
          <a:noFill/>
        </p:spPr>
        <p:txBody>
          <a:bodyPr wrap="square" rtlCol="0">
            <a:spAutoFit/>
          </a:bodyPr>
          <a:lstStyle/>
          <a:p>
            <a:pPr marL="285750" indent="-285750">
              <a:buFont typeface="Arial" panose="020B0604020202020204" pitchFamily="34" charset="0"/>
              <a:buChar char="•"/>
            </a:pPr>
            <a:r>
              <a:rPr lang="en-GB" dirty="0"/>
              <a:t>Tidwell, J. (2010). </a:t>
            </a:r>
            <a:r>
              <a:rPr lang="en-GB" i="1" dirty="0"/>
              <a:t>Designing interfaces: Patterns for effective interaction design</a:t>
            </a:r>
            <a:r>
              <a:rPr lang="en-GB" dirty="0"/>
              <a:t>. O'Reilly Media.</a:t>
            </a:r>
          </a:p>
          <a:p>
            <a:pPr marL="285750" indent="-285750">
              <a:buFont typeface="Arial" panose="020B0604020202020204" pitchFamily="34" charset="0"/>
              <a:buChar char="•"/>
            </a:pPr>
            <a:r>
              <a:rPr lang="en-GB" dirty="0"/>
              <a:t>Nielsen, J. (1994). </a:t>
            </a:r>
            <a:r>
              <a:rPr lang="en-GB" i="1" dirty="0"/>
              <a:t>Heuristic evaluation</a:t>
            </a:r>
            <a:r>
              <a:rPr lang="en-GB" dirty="0"/>
              <a:t>. Usability Inspection Methods.</a:t>
            </a:r>
          </a:p>
          <a:p>
            <a:pPr marL="285750" indent="-285750">
              <a:buFont typeface="Arial" panose="020B0604020202020204" pitchFamily="34" charset="0"/>
              <a:buChar char="•"/>
            </a:pPr>
            <a:r>
              <a:rPr lang="en-GB" dirty="0" err="1"/>
              <a:t>Shneiderman</a:t>
            </a:r>
            <a:r>
              <a:rPr lang="en-GB" dirty="0"/>
              <a:t>, B. et al. (2016). </a:t>
            </a:r>
            <a:r>
              <a:rPr lang="en-GB" i="1" dirty="0"/>
              <a:t>Designing the user interface: Strategies for effective human-computer interaction</a:t>
            </a:r>
            <a:r>
              <a:rPr lang="en-GB" dirty="0"/>
              <a:t>. Pearson.</a:t>
            </a:r>
          </a:p>
          <a:p>
            <a:pPr marL="285750" indent="-285750">
              <a:buFont typeface="Arial" panose="020B0604020202020204" pitchFamily="34" charset="0"/>
              <a:buChar char="•"/>
            </a:pPr>
            <a:r>
              <a:rPr lang="en-GB" dirty="0"/>
              <a:t>Unity Technologies. (n.d.). </a:t>
            </a:r>
            <a:r>
              <a:rPr lang="en-GB" i="1" dirty="0"/>
              <a:t>Unity Learn</a:t>
            </a:r>
            <a:r>
              <a:rPr lang="en-GB" dirty="0"/>
              <a:t>. Retrieved from </a:t>
            </a:r>
            <a:r>
              <a:rPr lang="en-GB" dirty="0">
                <a:hlinkClick r:id="rId2"/>
              </a:rPr>
              <a:t>https://learn.unity.com/</a:t>
            </a:r>
            <a:endParaRPr lang="en-GB" dirty="0"/>
          </a:p>
          <a:p>
            <a:pPr marL="285750" indent="-285750">
              <a:buFont typeface="Arial" panose="020B0604020202020204" pitchFamily="34" charset="0"/>
              <a:buChar char="•"/>
            </a:pPr>
            <a:r>
              <a:rPr lang="en-GB" dirty="0"/>
              <a:t>Gibson, J. J. (1977). </a:t>
            </a:r>
            <a:r>
              <a:rPr lang="en-GB" i="1" dirty="0"/>
              <a:t>The theory of affordances</a:t>
            </a:r>
            <a:r>
              <a:rPr lang="en-GB" dirty="0"/>
              <a:t>. In R. Shaw &amp; J. Bransford (Eds.), </a:t>
            </a:r>
            <a:r>
              <a:rPr lang="en-GB" i="1" dirty="0"/>
              <a:t>Perceiving, acting, and knowing: Toward an ecological psychology</a:t>
            </a:r>
            <a:r>
              <a:rPr lang="en-GB" dirty="0"/>
              <a:t>.</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b="0" i="0" dirty="0">
                <a:solidFill>
                  <a:srgbClr val="222222"/>
                </a:solidFill>
                <a:effectLst/>
                <a:latin typeface="Arial" panose="020B0604020202020204" pitchFamily="34" charset="0"/>
              </a:rPr>
              <a:t>Norman, D. A. (2023). </a:t>
            </a:r>
            <a:r>
              <a:rPr lang="en-GB" b="0" i="1" dirty="0">
                <a:solidFill>
                  <a:srgbClr val="222222"/>
                </a:solidFill>
                <a:effectLst/>
                <a:latin typeface="Arial" panose="020B0604020202020204" pitchFamily="34" charset="0"/>
              </a:rPr>
              <a:t>Design for a better world: Meaningful, sustainable, humanity </a:t>
            </a:r>
            <a:r>
              <a:rPr lang="en-GB" b="0" i="1" dirty="0" err="1">
                <a:solidFill>
                  <a:srgbClr val="222222"/>
                </a:solidFill>
                <a:effectLst/>
                <a:latin typeface="Arial" panose="020B0604020202020204" pitchFamily="34" charset="0"/>
              </a:rPr>
              <a:t>centered</a:t>
            </a:r>
            <a:r>
              <a:rPr lang="en-GB" b="0" i="0" dirty="0">
                <a:solidFill>
                  <a:srgbClr val="222222"/>
                </a:solidFill>
                <a:effectLst/>
                <a:latin typeface="Arial" panose="020B0604020202020204" pitchFamily="34" charset="0"/>
              </a:rPr>
              <a:t>. MIT Press.</a:t>
            </a:r>
            <a:endParaRPr lang="en-AU" dirty="0"/>
          </a:p>
        </p:txBody>
      </p:sp>
    </p:spTree>
    <p:extLst>
      <p:ext uri="{BB962C8B-B14F-4D97-AF65-F5344CB8AC3E}">
        <p14:creationId xmlns:p14="http://schemas.microsoft.com/office/powerpoint/2010/main" val="2517365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A2DFFBF-3611-AF53-ECF8-2BF7489E6184}"/>
              </a:ext>
            </a:extLst>
          </p:cNvPr>
          <p:cNvSpPr txBox="1"/>
          <p:nvPr/>
        </p:nvSpPr>
        <p:spPr>
          <a:xfrm>
            <a:off x="1731524" y="175099"/>
            <a:ext cx="9036996" cy="1938992"/>
          </a:xfrm>
          <a:prstGeom prst="rect">
            <a:avLst/>
          </a:prstGeom>
          <a:noFill/>
        </p:spPr>
        <p:txBody>
          <a:bodyPr wrap="square" rtlCol="0">
            <a:spAutoFit/>
          </a:bodyPr>
          <a:lstStyle/>
          <a:p>
            <a:r>
              <a:rPr lang="en-GB" sz="4000" b="1" dirty="0"/>
              <a:t>                                    Title</a:t>
            </a:r>
          </a:p>
          <a:p>
            <a:r>
              <a:rPr lang="en-GB" sz="4000" dirty="0"/>
              <a:t> “Changes from Assignment 2 to Assignment 3: UX Enhancements”</a:t>
            </a:r>
            <a:endParaRPr lang="en-AU" sz="4000" dirty="0"/>
          </a:p>
        </p:txBody>
      </p:sp>
      <p:sp>
        <p:nvSpPr>
          <p:cNvPr id="5" name="TextBox 4">
            <a:extLst>
              <a:ext uri="{FF2B5EF4-FFF2-40B4-BE49-F238E27FC236}">
                <a16:creationId xmlns:a16="http://schemas.microsoft.com/office/drawing/2014/main" id="{A5781826-67F8-C388-58B4-0E9E7B32B7FC}"/>
              </a:ext>
            </a:extLst>
          </p:cNvPr>
          <p:cNvSpPr txBox="1"/>
          <p:nvPr/>
        </p:nvSpPr>
        <p:spPr>
          <a:xfrm>
            <a:off x="1498060" y="4163438"/>
            <a:ext cx="9503924" cy="923330"/>
          </a:xfrm>
          <a:prstGeom prst="rect">
            <a:avLst/>
          </a:prstGeom>
          <a:noFill/>
        </p:spPr>
        <p:txBody>
          <a:bodyPr wrap="square" rtlCol="0">
            <a:spAutoFit/>
          </a:bodyPr>
          <a:lstStyle/>
          <a:p>
            <a:r>
              <a:rPr lang="en-GB" dirty="0"/>
              <a:t>Here is the Assessment 2 screenshot of the  storyboard which is based on the shepherd boy and the wolf story and the </a:t>
            </a:r>
            <a:r>
              <a:rPr lang="en-GB" dirty="0" err="1"/>
              <a:t>scrrenshot</a:t>
            </a:r>
            <a:r>
              <a:rPr lang="en-GB" dirty="0"/>
              <a:t> represent some type of idea which tells about the layout navigation system as well as other elements for the assessment</a:t>
            </a:r>
            <a:r>
              <a:rPr lang="en-AU" dirty="0"/>
              <a:t>(Nielsen, 1994</a:t>
            </a:r>
            <a:r>
              <a:rPr lang="en-GB" dirty="0"/>
              <a:t> . </a:t>
            </a:r>
            <a:endParaRPr lang="en-AU" dirty="0"/>
          </a:p>
        </p:txBody>
      </p:sp>
    </p:spTree>
    <p:extLst>
      <p:ext uri="{BB962C8B-B14F-4D97-AF65-F5344CB8AC3E}">
        <p14:creationId xmlns:p14="http://schemas.microsoft.com/office/powerpoint/2010/main" val="3085916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CBF99-EE39-1636-4E35-2D69CE5F729E}"/>
              </a:ext>
            </a:extLst>
          </p:cNvPr>
          <p:cNvSpPr>
            <a:spLocks noGrp="1"/>
          </p:cNvSpPr>
          <p:nvPr>
            <p:ph type="ctrTitle"/>
          </p:nvPr>
        </p:nvSpPr>
        <p:spPr>
          <a:xfrm>
            <a:off x="1524000" y="606797"/>
            <a:ext cx="9144000" cy="2387600"/>
          </a:xfrm>
        </p:spPr>
        <p:txBody>
          <a:bodyPr>
            <a:normAutofit/>
          </a:bodyPr>
          <a:lstStyle/>
          <a:p>
            <a:r>
              <a:rPr lang="en-GB"/>
              <a:t>Topic:</a:t>
            </a:r>
            <a:br>
              <a:rPr lang="en-GB"/>
            </a:br>
            <a:r>
              <a:rPr lang="en-GB" sz="4400"/>
              <a:t>Changes from Assignment 2 to Assignment 3: UX Enhancements</a:t>
            </a:r>
            <a:endParaRPr lang="en-AU" sz="4400" dirty="0"/>
          </a:p>
        </p:txBody>
      </p:sp>
      <p:sp>
        <p:nvSpPr>
          <p:cNvPr id="3" name="Subtitle 2">
            <a:extLst>
              <a:ext uri="{FF2B5EF4-FFF2-40B4-BE49-F238E27FC236}">
                <a16:creationId xmlns:a16="http://schemas.microsoft.com/office/drawing/2014/main" id="{255D9A60-272A-3EB1-4921-464B12161C18}"/>
              </a:ext>
            </a:extLst>
          </p:cNvPr>
          <p:cNvSpPr>
            <a:spLocks noGrp="1"/>
          </p:cNvSpPr>
          <p:nvPr>
            <p:ph type="subTitle" idx="1"/>
          </p:nvPr>
        </p:nvSpPr>
        <p:spPr/>
        <p:txBody>
          <a:bodyPr/>
          <a:lstStyle/>
          <a:p>
            <a:endParaRPr lang="en-AU" dirty="0"/>
          </a:p>
        </p:txBody>
      </p:sp>
      <p:pic>
        <p:nvPicPr>
          <p:cNvPr id="5" name="Picture 4">
            <a:extLst>
              <a:ext uri="{FF2B5EF4-FFF2-40B4-BE49-F238E27FC236}">
                <a16:creationId xmlns:a16="http://schemas.microsoft.com/office/drawing/2014/main" id="{DE215BB4-7D7F-D53C-BB74-0A1491B8462C}"/>
              </a:ext>
            </a:extLst>
          </p:cNvPr>
          <p:cNvPicPr>
            <a:picLocks noChangeAspect="1"/>
          </p:cNvPicPr>
          <p:nvPr/>
        </p:nvPicPr>
        <p:blipFill>
          <a:blip r:embed="rId2"/>
          <a:stretch>
            <a:fillRect/>
          </a:stretch>
        </p:blipFill>
        <p:spPr>
          <a:xfrm>
            <a:off x="457200" y="37187"/>
            <a:ext cx="11113249" cy="6251203"/>
          </a:xfrm>
          <a:prstGeom prst="rect">
            <a:avLst/>
          </a:prstGeom>
        </p:spPr>
      </p:pic>
    </p:spTree>
    <p:extLst>
      <p:ext uri="{BB962C8B-B14F-4D97-AF65-F5344CB8AC3E}">
        <p14:creationId xmlns:p14="http://schemas.microsoft.com/office/powerpoint/2010/main" val="3962096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68202-D44E-3311-DFF8-56D6001A0447}"/>
              </a:ext>
            </a:extLst>
          </p:cNvPr>
          <p:cNvSpPr>
            <a:spLocks noGrp="1"/>
          </p:cNvSpPr>
          <p:nvPr>
            <p:ph type="title"/>
          </p:nvPr>
        </p:nvSpPr>
        <p:spPr/>
        <p:txBody>
          <a:bodyPr/>
          <a:lstStyle/>
          <a:p>
            <a:r>
              <a:rPr lang="en-GB" dirty="0"/>
              <a:t>Feedback from  the assessment 2</a:t>
            </a:r>
            <a:endParaRPr lang="en-AU" dirty="0"/>
          </a:p>
        </p:txBody>
      </p:sp>
      <p:sp>
        <p:nvSpPr>
          <p:cNvPr id="4" name="Rectangle 1">
            <a:extLst>
              <a:ext uri="{FF2B5EF4-FFF2-40B4-BE49-F238E27FC236}">
                <a16:creationId xmlns:a16="http://schemas.microsoft.com/office/drawing/2014/main" id="{BB4ACAE8-49C1-F5FA-DFBB-CA981625F4F2}"/>
              </a:ext>
            </a:extLst>
          </p:cNvPr>
          <p:cNvSpPr>
            <a:spLocks noGrp="1" noChangeArrowheads="1"/>
          </p:cNvSpPr>
          <p:nvPr>
            <p:ph idx="1"/>
          </p:nvPr>
        </p:nvSpPr>
        <p:spPr bwMode="auto">
          <a:xfrm>
            <a:off x="585283" y="2539079"/>
            <a:ext cx="10515600"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None/>
            </a:pPr>
            <a:r>
              <a:rPr kumimoji="0" lang="en-US" altLang="en-US" b="0" i="0" u="none" strike="noStrike" cap="none" normalizeH="0" baseline="0" dirty="0">
                <a:ln>
                  <a:noFill/>
                </a:ln>
                <a:solidFill>
                  <a:schemeClr val="tx1"/>
                </a:solidFill>
                <a:effectLst/>
                <a:latin typeface="Arial" panose="020B0604020202020204" pitchFamily="34" charset="0"/>
              </a:rPr>
              <a:t>The feedback from the marking rubric was that the wa</a:t>
            </a:r>
            <a:r>
              <a:rPr lang="en-US" altLang="en-US" dirty="0">
                <a:latin typeface="Arial" panose="020B0604020202020204" pitchFamily="34" charset="0"/>
              </a:rPr>
              <a:t>s no rating scale for like or dislike  for the user to give them feedback in regards  to their experience. Moreover , it is suggested that the </a:t>
            </a:r>
            <a:r>
              <a:rPr lang="en-GB" dirty="0"/>
              <a:t>adding more interactivity and making feedback mechanisms clearer can improve the things</a:t>
            </a:r>
            <a:r>
              <a:rPr lang="en-AU" dirty="0"/>
              <a:t>(</a:t>
            </a:r>
            <a:r>
              <a:rPr lang="en-AU" dirty="0" err="1"/>
              <a:t>Shneiderman</a:t>
            </a:r>
            <a:r>
              <a:rPr lang="en-AU" dirty="0"/>
              <a:t> et al., 2016)</a:t>
            </a:r>
            <a:r>
              <a:rPr lang="en-GB" dirty="0"/>
              <a: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02603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arn(inVertical)">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D8C8C-E1F7-1536-91BE-5DB6FBCA5B44}"/>
              </a:ext>
            </a:extLst>
          </p:cNvPr>
          <p:cNvSpPr>
            <a:spLocks noGrp="1"/>
          </p:cNvSpPr>
          <p:nvPr>
            <p:ph type="title"/>
          </p:nvPr>
        </p:nvSpPr>
        <p:spPr/>
        <p:txBody>
          <a:bodyPr/>
          <a:lstStyle/>
          <a:p>
            <a:r>
              <a:rPr lang="en-GB" dirty="0"/>
              <a:t>Key Changes in Assignment 3</a:t>
            </a:r>
            <a:endParaRPr lang="en-AU" dirty="0"/>
          </a:p>
        </p:txBody>
      </p:sp>
      <p:sp>
        <p:nvSpPr>
          <p:cNvPr id="3" name="Content Placeholder 2">
            <a:extLst>
              <a:ext uri="{FF2B5EF4-FFF2-40B4-BE49-F238E27FC236}">
                <a16:creationId xmlns:a16="http://schemas.microsoft.com/office/drawing/2014/main" id="{82E73681-D2E7-86CD-81E3-406A682B99D0}"/>
              </a:ext>
            </a:extLst>
          </p:cNvPr>
          <p:cNvSpPr>
            <a:spLocks noGrp="1"/>
          </p:cNvSpPr>
          <p:nvPr>
            <p:ph idx="1"/>
          </p:nvPr>
        </p:nvSpPr>
        <p:spPr/>
        <p:txBody>
          <a:bodyPr/>
          <a:lstStyle/>
          <a:p>
            <a:r>
              <a:rPr lang="en-GB" dirty="0"/>
              <a:t>So there are couple things which have been changed in this case the interactive features have become the main concern for the improvement section as well as the count of the scenes has been taken down.</a:t>
            </a:r>
          </a:p>
          <a:p>
            <a:r>
              <a:rPr lang="en-GB" dirty="0"/>
              <a:t>Improvement in the colour scheme with the use of the canvas assist to make the background more attractive and visual appealing for the assessment 3</a:t>
            </a:r>
            <a:r>
              <a:rPr lang="en-AU" dirty="0"/>
              <a:t>(Norman, 2023) (Tidwell, 2010)</a:t>
            </a:r>
            <a:r>
              <a:rPr lang="en-GB" dirty="0"/>
              <a:t>.</a:t>
            </a:r>
          </a:p>
          <a:p>
            <a:r>
              <a:rPr lang="en-GB" dirty="0"/>
              <a:t>Here are some screenshot  for demonstrating the different between assessment 2  and 3.</a:t>
            </a:r>
          </a:p>
          <a:p>
            <a:pPr marL="0" indent="0">
              <a:buNone/>
            </a:pPr>
            <a:endParaRPr lang="en-AU" dirty="0"/>
          </a:p>
        </p:txBody>
      </p:sp>
    </p:spTree>
    <p:extLst>
      <p:ext uri="{BB962C8B-B14F-4D97-AF65-F5344CB8AC3E}">
        <p14:creationId xmlns:p14="http://schemas.microsoft.com/office/powerpoint/2010/main" val="1221380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barn(inVertical)">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F1524A-0049-C220-179A-46640A1687E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rot="16200000">
            <a:off x="1304925" y="783167"/>
            <a:ext cx="3968750" cy="5291666"/>
          </a:xfrm>
          <a:prstGeom prst="rect">
            <a:avLst/>
          </a:prstGeom>
          <a:noFill/>
        </p:spPr>
      </p:pic>
      <p:pic>
        <p:nvPicPr>
          <p:cNvPr id="5" name="Picture 4" descr="A notebook with a drawing of a phone">
            <a:extLst>
              <a:ext uri="{FF2B5EF4-FFF2-40B4-BE49-F238E27FC236}">
                <a16:creationId xmlns:a16="http://schemas.microsoft.com/office/drawing/2014/main" id="{3109D805-99F2-3336-3940-7E8AEF4E09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rot="16200000">
            <a:off x="6918323" y="783166"/>
            <a:ext cx="3968750" cy="5291667"/>
          </a:xfrm>
          <a:prstGeom prst="rect">
            <a:avLst/>
          </a:prstGeom>
          <a:noFill/>
        </p:spPr>
      </p:pic>
      <p:sp>
        <p:nvSpPr>
          <p:cNvPr id="6" name="TextBox 5">
            <a:extLst>
              <a:ext uri="{FF2B5EF4-FFF2-40B4-BE49-F238E27FC236}">
                <a16:creationId xmlns:a16="http://schemas.microsoft.com/office/drawing/2014/main" id="{473B3F56-59BE-BD76-9461-5A7B6FAA0D53}"/>
              </a:ext>
            </a:extLst>
          </p:cNvPr>
          <p:cNvSpPr txBox="1"/>
          <p:nvPr/>
        </p:nvSpPr>
        <p:spPr>
          <a:xfrm>
            <a:off x="1100667" y="943583"/>
            <a:ext cx="2673666" cy="369332"/>
          </a:xfrm>
          <a:prstGeom prst="rect">
            <a:avLst/>
          </a:prstGeom>
          <a:noFill/>
        </p:spPr>
        <p:txBody>
          <a:bodyPr wrap="square" rtlCol="0">
            <a:spAutoFit/>
          </a:bodyPr>
          <a:lstStyle/>
          <a:p>
            <a:r>
              <a:rPr lang="en-GB" dirty="0"/>
              <a:t>Assignment 3</a:t>
            </a:r>
            <a:endParaRPr lang="en-AU" dirty="0"/>
          </a:p>
        </p:txBody>
      </p:sp>
      <p:sp>
        <p:nvSpPr>
          <p:cNvPr id="7" name="TextBox 6">
            <a:extLst>
              <a:ext uri="{FF2B5EF4-FFF2-40B4-BE49-F238E27FC236}">
                <a16:creationId xmlns:a16="http://schemas.microsoft.com/office/drawing/2014/main" id="{7E316D8D-DF07-6397-DE96-009E8806CACA}"/>
              </a:ext>
            </a:extLst>
          </p:cNvPr>
          <p:cNvSpPr txBox="1"/>
          <p:nvPr/>
        </p:nvSpPr>
        <p:spPr>
          <a:xfrm>
            <a:off x="7565865" y="943583"/>
            <a:ext cx="2673666" cy="369332"/>
          </a:xfrm>
          <a:prstGeom prst="rect">
            <a:avLst/>
          </a:prstGeom>
          <a:noFill/>
        </p:spPr>
        <p:txBody>
          <a:bodyPr wrap="square" rtlCol="0">
            <a:spAutoFit/>
          </a:bodyPr>
          <a:lstStyle/>
          <a:p>
            <a:r>
              <a:rPr lang="en-GB" dirty="0"/>
              <a:t>Assignment 2</a:t>
            </a:r>
            <a:endParaRPr lang="en-AU" dirty="0"/>
          </a:p>
        </p:txBody>
      </p:sp>
    </p:spTree>
    <p:extLst>
      <p:ext uri="{BB962C8B-B14F-4D97-AF65-F5344CB8AC3E}">
        <p14:creationId xmlns:p14="http://schemas.microsoft.com/office/powerpoint/2010/main" val="383301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0CFF65-C61F-4525-AE86-A4FB7029F37A}"/>
              </a:ext>
            </a:extLst>
          </p:cNvPr>
          <p:cNvSpPr txBox="1"/>
          <p:nvPr/>
        </p:nvSpPr>
        <p:spPr>
          <a:xfrm>
            <a:off x="2704289" y="515567"/>
            <a:ext cx="7548664" cy="707886"/>
          </a:xfrm>
          <a:prstGeom prst="rect">
            <a:avLst/>
          </a:prstGeom>
          <a:noFill/>
        </p:spPr>
        <p:txBody>
          <a:bodyPr wrap="square" rtlCol="0">
            <a:spAutoFit/>
          </a:bodyPr>
          <a:lstStyle/>
          <a:p>
            <a:r>
              <a:rPr lang="en-AU" sz="4000" b="1" dirty="0"/>
              <a:t>Application of UX Principles</a:t>
            </a:r>
          </a:p>
        </p:txBody>
      </p:sp>
      <p:sp>
        <p:nvSpPr>
          <p:cNvPr id="4" name="Rectangle 1">
            <a:extLst>
              <a:ext uri="{FF2B5EF4-FFF2-40B4-BE49-F238E27FC236}">
                <a16:creationId xmlns:a16="http://schemas.microsoft.com/office/drawing/2014/main" id="{86BE2D25-DAEE-58AB-4820-3DBF4E548483}"/>
              </a:ext>
            </a:extLst>
          </p:cNvPr>
          <p:cNvSpPr>
            <a:spLocks noChangeArrowheads="1"/>
          </p:cNvSpPr>
          <p:nvPr/>
        </p:nvSpPr>
        <p:spPr bwMode="auto">
          <a:xfrm>
            <a:off x="1674707" y="1035921"/>
            <a:ext cx="9607828"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3200" b="0" i="0" u="none" strike="noStrike" cap="none" normalizeH="0" baseline="0" dirty="0">
                <a:ln>
                  <a:noFill/>
                </a:ln>
                <a:solidFill>
                  <a:schemeClr val="tx1"/>
                </a:solidFill>
                <a:effectLst/>
                <a:latin typeface="Arial" panose="020B0604020202020204" pitchFamily="34" charset="0"/>
              </a:rPr>
              <a:t>I focus on a few fundamental ideas to enhance the user experience. Consistency was a key concept, which made sure that all of the interface's buttons, navigation, and feedback channels worked consistently</a:t>
            </a:r>
            <a:r>
              <a:rPr lang="en-AU" sz="3200" dirty="0"/>
              <a:t>(Nielsen, 1994) (</a:t>
            </a:r>
            <a:r>
              <a:rPr lang="en-AU" sz="3200" dirty="0" err="1"/>
              <a:t>Shneiderman</a:t>
            </a:r>
            <a:r>
              <a:rPr lang="en-AU" sz="3200" dirty="0"/>
              <a:t> et al., 2016)</a:t>
            </a:r>
            <a:r>
              <a:rPr kumimoji="0" lang="en-US" altLang="en-US" sz="3200" b="0" i="0" u="none" strike="noStrike" cap="none" normalizeH="0" baseline="0" dirty="0">
                <a:ln>
                  <a:noFill/>
                </a:ln>
                <a:solidFill>
                  <a:schemeClr val="tx1"/>
                </a:solidFill>
                <a:effectLst/>
                <a:latin typeface="Arial" panose="020B0604020202020204" pitchFamily="34" charset="0"/>
              </a:rPr>
              <a:t>. </a:t>
            </a:r>
            <a:r>
              <a:rPr lang="en-US" altLang="en-US" sz="3200" dirty="0">
                <a:latin typeface="Arial" panose="020B0604020202020204" pitchFamily="34" charset="0"/>
              </a:rPr>
              <a:t>Apart from this,  </a:t>
            </a:r>
            <a:r>
              <a:rPr lang="en-US" altLang="en-US" sz="3200" dirty="0" err="1">
                <a:latin typeface="Arial" panose="020B0604020202020204" pitchFamily="34" charset="0"/>
              </a:rPr>
              <a:t>i</a:t>
            </a:r>
            <a:r>
              <a:rPr lang="en-US" altLang="en-US" sz="3200" dirty="0">
                <a:latin typeface="Arial" panose="020B0604020202020204" pitchFamily="34" charset="0"/>
              </a:rPr>
              <a:t> </a:t>
            </a:r>
            <a:r>
              <a:rPr lang="en-GB" sz="3200" dirty="0"/>
              <a:t>improved </a:t>
            </a:r>
            <a:r>
              <a:rPr lang="en-GB" sz="3200" i="1" dirty="0"/>
              <a:t>accessibility</a:t>
            </a:r>
            <a:r>
              <a:rPr lang="en-GB" sz="3200" dirty="0"/>
              <a:t> by ensuring text size was appropriate and contrast was sufficient for readability</a:t>
            </a:r>
            <a:r>
              <a:rPr lang="en-AU" sz="3200" dirty="0"/>
              <a:t>(Gibson, 1977)</a:t>
            </a:r>
            <a:r>
              <a:rPr lang="en-GB" sz="3200" dirty="0"/>
              <a:t>.</a:t>
            </a: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50103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DC09C4-870B-9901-2666-1D742AF09B98}"/>
              </a:ext>
            </a:extLst>
          </p:cNvPr>
          <p:cNvSpPr txBox="1"/>
          <p:nvPr/>
        </p:nvSpPr>
        <p:spPr>
          <a:xfrm>
            <a:off x="2665379" y="398834"/>
            <a:ext cx="5359940" cy="769441"/>
          </a:xfrm>
          <a:prstGeom prst="rect">
            <a:avLst/>
          </a:prstGeom>
          <a:noFill/>
        </p:spPr>
        <p:txBody>
          <a:bodyPr wrap="square" rtlCol="0">
            <a:spAutoFit/>
          </a:bodyPr>
          <a:lstStyle/>
          <a:p>
            <a:r>
              <a:rPr lang="en-AU" sz="4400" b="1" dirty="0"/>
              <a:t>Challenges Faced</a:t>
            </a:r>
          </a:p>
        </p:txBody>
      </p:sp>
      <p:sp>
        <p:nvSpPr>
          <p:cNvPr id="3" name="TextBox 2">
            <a:extLst>
              <a:ext uri="{FF2B5EF4-FFF2-40B4-BE49-F238E27FC236}">
                <a16:creationId xmlns:a16="http://schemas.microsoft.com/office/drawing/2014/main" id="{E368D5FC-1C53-33D7-B80B-C0FE41F1C754}"/>
              </a:ext>
            </a:extLst>
          </p:cNvPr>
          <p:cNvSpPr txBox="1"/>
          <p:nvPr/>
        </p:nvSpPr>
        <p:spPr>
          <a:xfrm>
            <a:off x="1400783" y="1527243"/>
            <a:ext cx="8910536" cy="3970318"/>
          </a:xfrm>
          <a:prstGeom prst="rect">
            <a:avLst/>
          </a:prstGeom>
          <a:noFill/>
        </p:spPr>
        <p:txBody>
          <a:bodyPr wrap="square" rtlCol="0">
            <a:spAutoFit/>
          </a:bodyPr>
          <a:lstStyle/>
          <a:p>
            <a:r>
              <a:rPr lang="en-AU" dirty="0"/>
              <a:t>Technical Challenges: One of the issue while working on this project was initial stage of deciding which type of the unity version is required for this project and the scaling and setting the animation which consume a lot of my time as well as for navigation to the other page there is the need of the button so the script of the coding is required and setting other things were really big concern for this project. </a:t>
            </a:r>
          </a:p>
          <a:p>
            <a:endParaRPr lang="en-AU" dirty="0"/>
          </a:p>
          <a:p>
            <a:r>
              <a:rPr lang="en-AU" dirty="0"/>
              <a:t>Here is the screen shot on which I am working on and rest of the challenges  and how did I overcome will be discussed in the presentation by me.</a:t>
            </a:r>
          </a:p>
          <a:p>
            <a:endParaRPr lang="en-AU" dirty="0"/>
          </a:p>
          <a:p>
            <a:endParaRPr lang="en-AU" dirty="0"/>
          </a:p>
          <a:p>
            <a:endParaRPr lang="en-AU" dirty="0"/>
          </a:p>
          <a:p>
            <a:endParaRPr lang="en-AU" dirty="0"/>
          </a:p>
          <a:p>
            <a:endParaRPr lang="en-AU" dirty="0"/>
          </a:p>
          <a:p>
            <a:endParaRPr lang="en-AU" dirty="0"/>
          </a:p>
        </p:txBody>
      </p:sp>
    </p:spTree>
    <p:extLst>
      <p:ext uri="{BB962C8B-B14F-4D97-AF65-F5344CB8AC3E}">
        <p14:creationId xmlns:p14="http://schemas.microsoft.com/office/powerpoint/2010/main" val="47209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46CDE4-C361-D4CD-FBC4-54AF986BD7F3}"/>
              </a:ext>
            </a:extLst>
          </p:cNvPr>
          <p:cNvPicPr>
            <a:picLocks noChangeAspect="1"/>
          </p:cNvPicPr>
          <p:nvPr/>
        </p:nvPicPr>
        <p:blipFill>
          <a:blip r:embed="rId2"/>
          <a:stretch>
            <a:fillRect/>
          </a:stretch>
        </p:blipFill>
        <p:spPr>
          <a:xfrm>
            <a:off x="1792052" y="680936"/>
            <a:ext cx="9131029" cy="5136204"/>
          </a:xfrm>
          <a:prstGeom prst="rect">
            <a:avLst/>
          </a:prstGeom>
        </p:spPr>
      </p:pic>
    </p:spTree>
    <p:extLst>
      <p:ext uri="{BB962C8B-B14F-4D97-AF65-F5344CB8AC3E}">
        <p14:creationId xmlns:p14="http://schemas.microsoft.com/office/powerpoint/2010/main" val="29088488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168</TotalTime>
  <Words>613</Words>
  <Application>Microsoft Office PowerPoint</Application>
  <PresentationFormat>Widescreen</PresentationFormat>
  <Paragraphs>39</Paragraphs>
  <Slides>11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Aptos</vt:lpstr>
      <vt:lpstr>Aptos Display</vt:lpstr>
      <vt:lpstr>Arial</vt:lpstr>
      <vt:lpstr>Office Theme</vt:lpstr>
      <vt:lpstr>PowerPoint Presentation</vt:lpstr>
      <vt:lpstr>PowerPoint Presentation</vt:lpstr>
      <vt:lpstr>Topic: Changes from Assignment 2 to Assignment 3: UX Enhancements</vt:lpstr>
      <vt:lpstr>Feedback from  the assessment 2</vt:lpstr>
      <vt:lpstr>Key Changes in Assignment 3</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Tejinder Singh</dc:creator>
  <cp:lastModifiedBy>Tejinder Singh</cp:lastModifiedBy>
  <cp:revision>8</cp:revision>
  <dcterms:created xsi:type="dcterms:W3CDTF">2024-10-03T04:02:56Z</dcterms:created>
  <dcterms:modified xsi:type="dcterms:W3CDTF">2024-10-04T03:04:18Z</dcterms:modified>
</cp:coreProperties>
</file>

<file path=docProps/thumbnail.jpeg>
</file>